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328" r:id="rId2"/>
    <p:sldId id="344" r:id="rId3"/>
    <p:sldId id="396" r:id="rId4"/>
    <p:sldId id="342" r:id="rId5"/>
    <p:sldId id="340" r:id="rId6"/>
    <p:sldId id="399" r:id="rId7"/>
    <p:sldId id="401" r:id="rId8"/>
    <p:sldId id="400" r:id="rId9"/>
    <p:sldId id="351" r:id="rId10"/>
    <p:sldId id="364" r:id="rId11"/>
    <p:sldId id="352" r:id="rId12"/>
    <p:sldId id="398" r:id="rId13"/>
    <p:sldId id="332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7E2"/>
    <a:srgbClr val="FF9900"/>
    <a:srgbClr val="DEFEA4"/>
    <a:srgbClr val="E1F616"/>
    <a:srgbClr val="CC0000"/>
    <a:srgbClr val="00478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2" autoAdjust="0"/>
  </p:normalViewPr>
  <p:slideViewPr>
    <p:cSldViewPr>
      <p:cViewPr varScale="1">
        <p:scale>
          <a:sx n="84" d="100"/>
          <a:sy n="84" d="100"/>
        </p:scale>
        <p:origin x="-115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5019C49-85BC-4F38-AE87-BA26BBAC65DB}" type="datetimeFigureOut">
              <a:rPr lang="zh-CN" altLang="en-US"/>
              <a:pPr>
                <a:defRPr/>
              </a:pPr>
              <a:t>2015/7/29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B103FC7-2EB8-4547-942F-D061695EB6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86EBCC3-3275-4363-BE60-0469EF35E9DE}" type="datetimeFigureOut">
              <a:rPr lang="zh-CN" altLang="en-US"/>
              <a:pPr>
                <a:defRPr/>
              </a:pPr>
              <a:t>2015/7/29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83B8F72-A270-44C0-842A-A39F62AD69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8" y="11113"/>
            <a:ext cx="17494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005188"/>
              </a:clrFrom>
              <a:clrTo>
                <a:srgbClr val="00518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76200"/>
            <a:ext cx="593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/>
          <p:nvPr userDrawn="1"/>
        </p:nvCxnSpPr>
        <p:spPr>
          <a:xfrm flipV="1">
            <a:off x="0" y="777875"/>
            <a:ext cx="9144000" cy="952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图片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-142875"/>
            <a:ext cx="24844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7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4A87"/>
              </a:clrFrom>
              <a:clrTo>
                <a:srgbClr val="004A8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" y="461963"/>
            <a:ext cx="1516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14348" y="3714752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2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4"/>
          <p:cNvGrpSpPr>
            <a:grpSpLocks/>
          </p:cNvGrpSpPr>
          <p:nvPr userDrawn="1"/>
        </p:nvGrpSpPr>
        <p:grpSpPr bwMode="auto">
          <a:xfrm>
            <a:off x="107950" y="14288"/>
            <a:ext cx="2671763" cy="750887"/>
            <a:chOff x="107504" y="14388"/>
            <a:chExt cx="2672072" cy="750316"/>
          </a:xfrm>
        </p:grpSpPr>
        <p:pic>
          <p:nvPicPr>
            <p:cNvPr id="9" name="图片 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004A87"/>
                </a:clrFrom>
                <a:clrTo>
                  <a:srgbClr val="004A8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8497" y="14388"/>
              <a:ext cx="2111079" cy="750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图片 6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005188"/>
                </a:clrFrom>
                <a:clrTo>
                  <a:srgbClr val="00518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75497"/>
              <a:ext cx="593794" cy="61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直接连接符 10"/>
          <p:cNvCxnSpPr/>
          <p:nvPr userDrawn="1"/>
        </p:nvCxnSpPr>
        <p:spPr>
          <a:xfrm flipV="1">
            <a:off x="0" y="777875"/>
            <a:ext cx="9144000" cy="952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图片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-142875"/>
            <a:ext cx="24844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effectLst/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黑体" pitchFamily="49" charset="-122"/>
                <a:ea typeface="黑体" pitchFamily="49" charset="-122"/>
              </a:defRPr>
            </a:lvl2pPr>
            <a:lvl3pPr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8" name="内容占位符 2"/>
          <p:cNvSpPr>
            <a:spLocks noGrp="1"/>
          </p:cNvSpPr>
          <p:nvPr>
            <p:ph idx="13"/>
          </p:nvPr>
        </p:nvSpPr>
        <p:spPr>
          <a:xfrm>
            <a:off x="323850" y="2133600"/>
            <a:ext cx="8064500" cy="36004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1245754-CDF8-4920-B166-4EEDD3FCFCBA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" descr="PPT.jpg"/>
          <p:cNvPicPr>
            <a:picLocks noChangeAspect="1"/>
          </p:cNvPicPr>
          <p:nvPr userDrawn="1"/>
        </p:nvPicPr>
        <p:blipFill>
          <a:blip r:embed="rId2"/>
          <a:srcRect b="2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4"/>
          <p:cNvGrpSpPr>
            <a:grpSpLocks/>
          </p:cNvGrpSpPr>
          <p:nvPr userDrawn="1"/>
        </p:nvGrpSpPr>
        <p:grpSpPr bwMode="auto">
          <a:xfrm>
            <a:off x="107950" y="14288"/>
            <a:ext cx="2671763" cy="750887"/>
            <a:chOff x="107504" y="14388"/>
            <a:chExt cx="2672072" cy="750316"/>
          </a:xfrm>
        </p:grpSpPr>
        <p:pic>
          <p:nvPicPr>
            <p:cNvPr id="10" name="图片 5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004A87"/>
                </a:clrFrom>
                <a:clrTo>
                  <a:srgbClr val="004A8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8497" y="14388"/>
              <a:ext cx="2111079" cy="750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图片 6"/>
            <p:cNvPicPr>
              <a:picLocks noChangeAspect="1"/>
            </p:cNvPicPr>
            <p:nvPr userDrawn="1"/>
          </p:nvPicPr>
          <p:blipFill>
            <a:blip r:embed="rId5">
              <a:clrChange>
                <a:clrFrom>
                  <a:srgbClr val="005188"/>
                </a:clrFrom>
                <a:clrTo>
                  <a:srgbClr val="00518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75497"/>
              <a:ext cx="593794" cy="61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" name="直接连接符 11"/>
          <p:cNvCxnSpPr/>
          <p:nvPr userDrawn="1"/>
        </p:nvCxnSpPr>
        <p:spPr>
          <a:xfrm flipV="1">
            <a:off x="0" y="777875"/>
            <a:ext cx="9144000" cy="9525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图片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-142875"/>
            <a:ext cx="24844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标题 1"/>
          <p:cNvSpPr txBox="1">
            <a:spLocks/>
          </p:cNvSpPr>
          <p:nvPr userDrawn="1"/>
        </p:nvSpPr>
        <p:spPr>
          <a:xfrm>
            <a:off x="250825" y="1163638"/>
            <a:ext cx="8229600" cy="7524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单击此处编辑母版标题样式</a:t>
            </a:r>
            <a:endParaRPr lang="zh-CN" altLang="en-US" sz="3200" b="1" dirty="0">
              <a:solidFill>
                <a:srgbClr val="00478B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effectLst/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黑体" pitchFamily="49" charset="-122"/>
                <a:ea typeface="黑体" pitchFamily="49" charset="-122"/>
              </a:defRPr>
            </a:lvl2pPr>
            <a:lvl3pPr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3" name="内容占位符 2"/>
          <p:cNvSpPr>
            <a:spLocks noGrp="1"/>
          </p:cNvSpPr>
          <p:nvPr>
            <p:ph sz="half" idx="13"/>
          </p:nvPr>
        </p:nvSpPr>
        <p:spPr>
          <a:xfrm>
            <a:off x="323850" y="2133600"/>
            <a:ext cx="3956050" cy="360045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24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20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4" name="内容占位符 3"/>
          <p:cNvSpPr>
            <a:spLocks noGrp="1"/>
          </p:cNvSpPr>
          <p:nvPr>
            <p:ph sz="half" idx="2"/>
          </p:nvPr>
        </p:nvSpPr>
        <p:spPr>
          <a:xfrm>
            <a:off x="4432300" y="2133600"/>
            <a:ext cx="3956050" cy="360045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 sz="24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 sz="20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sz="18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 sz="1800"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154105D-9E6C-4F7C-82C4-085355DE2108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6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rgbClr val="00478B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1957"/>
            <a:chExt cx="9144000" cy="6859957"/>
          </a:xfrm>
        </p:grpSpPr>
        <p:pic>
          <p:nvPicPr>
            <p:cNvPr id="5127" name="Picture 7" descr="C:\Documents and Settings\段志成\桌面\临时工作\两套天津大学ppt背景\D.461835300.26816\背景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57"/>
              <a:ext cx="9143507" cy="685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7" descr="C:\Documents and Settings\段志成\桌面\临时工作\两套天津大学ppt背景\D.461835300.26816\背景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499937" cy="150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C:\Documents and Settings\段志成\桌面\临时工作\两套天津大学ppt背景\D.461835300.26816\背景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2066" y="0"/>
              <a:ext cx="4071934" cy="150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3" name="Rectangle 9"/>
          <p:cNvSpPr txBox="1">
            <a:spLocks noGrp="1" noChangeArrowheads="1"/>
          </p:cNvSpPr>
          <p:nvPr/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6EFDA78-51C9-4DDF-93B2-ADDBCC60EB78}" type="slidenum">
              <a:rPr lang="en-US" altLang="zh-CN" sz="2000" b="1">
                <a:solidFill>
                  <a:srgbClr val="333399"/>
                </a:solidFill>
                <a:latin typeface="黑体" pitchFamily="2" charset="-122"/>
                <a:ea typeface="黑体" pitchFamily="2" charset="-122"/>
              </a:rPr>
              <a:pPr algn="r"/>
              <a:t>1</a:t>
            </a:fld>
            <a:endParaRPr lang="en-US" altLang="zh-CN" sz="2000" b="1">
              <a:solidFill>
                <a:srgbClr val="333399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副标题 3"/>
          <p:cNvSpPr txBox="1">
            <a:spLocks/>
          </p:cNvSpPr>
          <p:nvPr/>
        </p:nvSpPr>
        <p:spPr bwMode="auto">
          <a:xfrm>
            <a:off x="2224088" y="2125663"/>
            <a:ext cx="4579937" cy="2743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endParaRPr lang="zh-CN" altLang="en-GB" sz="4400" b="1">
              <a:solidFill>
                <a:srgbClr val="1919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125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28625" y="1714500"/>
            <a:ext cx="8143875" cy="24288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4800" b="1" dirty="0" smtClean="0">
                <a:solidFill>
                  <a:srgbClr val="CC0000"/>
                </a:solidFill>
                <a:ea typeface="隶书" pitchFamily="49" charset="-122"/>
              </a:rPr>
              <a:t>后勤大部制与</a:t>
            </a:r>
            <a:r>
              <a:rPr lang="en-US" altLang="zh-CN" sz="4800" b="1" dirty="0" smtClean="0">
                <a:solidFill>
                  <a:srgbClr val="CC0000"/>
                </a:solidFill>
                <a:ea typeface="隶书" pitchFamily="49" charset="-122"/>
              </a:rPr>
              <a:t/>
            </a:r>
            <a:br>
              <a:rPr lang="en-US" altLang="zh-CN" sz="4800" b="1" dirty="0" smtClean="0">
                <a:solidFill>
                  <a:srgbClr val="CC0000"/>
                </a:solidFill>
                <a:ea typeface="隶书" pitchFamily="49" charset="-122"/>
              </a:rPr>
            </a:br>
            <a:r>
              <a:rPr lang="zh-CN" altLang="en-US" sz="4800" b="1" dirty="0" smtClean="0">
                <a:solidFill>
                  <a:srgbClr val="CC0000"/>
                </a:solidFill>
                <a:ea typeface="隶书" pitchFamily="49" charset="-122"/>
              </a:rPr>
              <a:t>深化后勤社会化改革</a:t>
            </a:r>
          </a:p>
        </p:txBody>
      </p:sp>
      <p:sp>
        <p:nvSpPr>
          <p:cNvPr id="5126" name="副标题 2"/>
          <p:cNvSpPr>
            <a:spLocks/>
          </p:cNvSpPr>
          <p:nvPr/>
        </p:nvSpPr>
        <p:spPr bwMode="auto">
          <a:xfrm>
            <a:off x="3071813" y="4929188"/>
            <a:ext cx="30956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天津大学后勤保障部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2015-8-6  </a:t>
            </a:r>
            <a:r>
              <a:rPr lang="zh-CN" altLang="en-US" sz="1600" b="1" dirty="0">
                <a:latin typeface="Times New Roman" pitchFamily="18" charset="0"/>
                <a:cs typeface="Times New Roman" pitchFamily="18" charset="0"/>
              </a:rPr>
              <a:t>银川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总体规划理念--一个中心、三个融合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857628"/>
            <a:ext cx="2686541" cy="2560610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 bwMode="auto">
          <a:xfrm>
            <a:off x="285750" y="928688"/>
            <a:ext cx="8429625" cy="785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新校区规划思路与理念</a:t>
            </a:r>
          </a:p>
        </p:txBody>
      </p:sp>
      <p:sp>
        <p:nvSpPr>
          <p:cNvPr id="13" name="内容占位符 6"/>
          <p:cNvSpPr>
            <a:spLocks noGrp="1"/>
          </p:cNvSpPr>
          <p:nvPr>
            <p:ph idx="1"/>
          </p:nvPr>
        </p:nvSpPr>
        <p:spPr bwMode="auto">
          <a:xfrm>
            <a:off x="357158" y="1714488"/>
            <a:ext cx="8429625" cy="20002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新校区的规划建设与学校的改革发展相结合，本着稳定规模、调整结构、提高质量的思路，大幅提升学校高端人才的培养能力，提升天津的国际影响力。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新校区建设与学校的办学理念、发展目标、历史文化风格及特色相适应，体现育人为本、学科融合、厚重纯朴、生态和谐、开放便捷等理念，着力打造人文校园、绿色校园、和谐校园、智慧校园。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内容占位符 6"/>
          <p:cNvSpPr>
            <a:spLocks noGrp="1"/>
          </p:cNvSpPr>
          <p:nvPr>
            <p:ph idx="1"/>
          </p:nvPr>
        </p:nvSpPr>
        <p:spPr bwMode="auto">
          <a:xfrm>
            <a:off x="357158" y="3786190"/>
            <a:ext cx="4929222" cy="20002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规划体现“一个中心、三个融合”的理念，即以学生成长为中心，形成学科的集聚与融合、教学和科研的融合、学生和教师的融合。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"/>
          <p:cNvGrpSpPr>
            <a:grpSpLocks/>
          </p:cNvGrpSpPr>
          <p:nvPr/>
        </p:nvGrpSpPr>
        <p:grpSpPr bwMode="auto">
          <a:xfrm>
            <a:off x="642938" y="2214563"/>
            <a:ext cx="8167687" cy="3454400"/>
            <a:chOff x="209998" y="1844675"/>
            <a:chExt cx="8775112" cy="3709988"/>
          </a:xfrm>
        </p:grpSpPr>
        <p:sp>
          <p:nvSpPr>
            <p:cNvPr id="15364" name="直接连接符 39"/>
            <p:cNvSpPr>
              <a:spLocks noChangeShapeType="1"/>
            </p:cNvSpPr>
            <p:nvPr/>
          </p:nvSpPr>
          <p:spPr bwMode="auto">
            <a:xfrm flipV="1">
              <a:off x="5722938" y="5229225"/>
              <a:ext cx="3241675" cy="20638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prstDash val="sysDash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5" name="Line 30"/>
            <p:cNvSpPr>
              <a:spLocks noChangeShapeType="1"/>
            </p:cNvSpPr>
            <p:nvPr/>
          </p:nvSpPr>
          <p:spPr bwMode="auto">
            <a:xfrm rot="16200000" flipH="1">
              <a:off x="8194714" y="2713389"/>
              <a:ext cx="968375" cy="1587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prstDash val="sysDash"/>
              <a:miter lim="800000"/>
              <a:headEnd type="oval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6" name="直接连接符 39"/>
            <p:cNvSpPr>
              <a:spLocks noChangeShapeType="1"/>
            </p:cNvSpPr>
            <p:nvPr/>
          </p:nvSpPr>
          <p:spPr bwMode="auto">
            <a:xfrm>
              <a:off x="5426075" y="3213100"/>
              <a:ext cx="3178175" cy="0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prstDash val="sysDash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7" name="Line 30"/>
            <p:cNvSpPr>
              <a:spLocks noChangeShapeType="1"/>
            </p:cNvSpPr>
            <p:nvPr/>
          </p:nvSpPr>
          <p:spPr bwMode="auto">
            <a:xfrm flipH="1">
              <a:off x="209998" y="4171951"/>
              <a:ext cx="0" cy="1093278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prstDash val="sysDash"/>
              <a:miter lim="800000"/>
              <a:headEnd type="oval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8" name="直接连接符 39"/>
            <p:cNvSpPr>
              <a:spLocks noChangeShapeType="1"/>
            </p:cNvSpPr>
            <p:nvPr/>
          </p:nvSpPr>
          <p:spPr bwMode="auto">
            <a:xfrm flipH="1">
              <a:off x="209998" y="5255705"/>
              <a:ext cx="2984058" cy="9524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prstDash val="sysDash"/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9" name="矩形 10"/>
            <p:cNvSpPr>
              <a:spLocks noChangeArrowheads="1"/>
            </p:cNvSpPr>
            <p:nvPr/>
          </p:nvSpPr>
          <p:spPr bwMode="auto">
            <a:xfrm>
              <a:off x="5531336" y="1946918"/>
              <a:ext cx="3223521" cy="1065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1F3F5F"/>
                </a:buClr>
                <a:buFont typeface="Arial" charset="0"/>
                <a:buNone/>
              </a:pPr>
              <a:r>
                <a: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搬迁为契机推进社会化改革</a:t>
              </a:r>
              <a:endParaRPr lang="en-US" altLang="zh-CN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marL="285750" indent="-2857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  <a:buFont typeface="Wingdings" pitchFamily="2" charset="2"/>
                <a:buChar char="ü"/>
              </a:pPr>
              <a:r>
                <a:rPr lang="zh-CN" altLang="en-US" sz="1400" b="1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多角度广泛收集建议</a:t>
              </a:r>
              <a:endParaRPr lang="en-US" altLang="zh-CN" sz="1400" b="1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marL="285750" indent="-2857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  <a:buFont typeface="Wingdings" pitchFamily="2" charset="2"/>
                <a:buChar char="ü"/>
              </a:pPr>
              <a:r>
                <a:rPr lang="zh-CN" altLang="en-US" sz="1400" b="1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遵循我校实际选择性采纳</a:t>
              </a:r>
              <a:endParaRPr lang="en-US" altLang="zh-CN" sz="1400" b="1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5370" name="矩形 11"/>
            <p:cNvSpPr>
              <a:spLocks noChangeArrowheads="1"/>
            </p:cNvSpPr>
            <p:nvPr/>
          </p:nvSpPr>
          <p:spPr bwMode="auto">
            <a:xfrm>
              <a:off x="6452344" y="3930084"/>
              <a:ext cx="2532766" cy="1065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1F3F5F"/>
                </a:buClr>
                <a:buFont typeface="Arial" charset="0"/>
                <a:buNone/>
              </a:pPr>
              <a:r>
                <a: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校区间建立</a:t>
              </a:r>
              <a:r>
                <a:rPr lang="en-US" altLang="zh-CN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16</a:t>
              </a:r>
              <a:r>
                <a: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字机制</a:t>
              </a:r>
              <a:endParaRPr lang="en-US" altLang="zh-CN" sz="1600" b="1">
                <a:solidFill>
                  <a:srgbClr val="36609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marL="285750" indent="-2857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  <a:buFont typeface="Wingdings" pitchFamily="2" charset="2"/>
                <a:buChar char="ü"/>
              </a:pPr>
              <a:r>
                <a:rPr lang="zh-CN" altLang="en-US" sz="1400" b="1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管理互通、技术共享</a:t>
              </a:r>
              <a:endParaRPr lang="en-US" altLang="zh-CN" sz="1400" b="1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marL="285750" indent="-2857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  <a:buFont typeface="Wingdings" pitchFamily="2" charset="2"/>
                <a:buChar char="ü"/>
              </a:pPr>
              <a:r>
                <a:rPr lang="zh-CN" altLang="en-US" sz="1400" b="1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制度统一、人员流动</a:t>
              </a:r>
              <a:endParaRPr lang="en-US" altLang="zh-CN" sz="1400" b="1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5371" name="矩形 13"/>
            <p:cNvSpPr>
              <a:spLocks noChangeArrowheads="1"/>
            </p:cNvSpPr>
            <p:nvPr/>
          </p:nvSpPr>
          <p:spPr bwMode="auto">
            <a:xfrm>
              <a:off x="282625" y="4023912"/>
              <a:ext cx="2548119" cy="1065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1F3F5F"/>
                </a:buClr>
                <a:buFont typeface="Arial" charset="0"/>
                <a:buNone/>
              </a:pPr>
              <a:r>
                <a:rPr lang="zh-CN" altLang="en-US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服务外包，学校监管    </a:t>
              </a:r>
              <a:endParaRPr lang="en-US" altLang="zh-CN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marL="285750" indent="-2857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  <a:buFont typeface="Wingdings" pitchFamily="2" charset="2"/>
                <a:buChar char="ü"/>
              </a:pPr>
              <a:r>
                <a:rPr lang="zh-CN" altLang="en-US" sz="1400" b="1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北洋园校区实现覆盖</a:t>
              </a:r>
              <a:endParaRPr lang="en-US" altLang="zh-CN" sz="1400" b="1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marL="285750" indent="-285750">
                <a:lnSpc>
                  <a:spcPct val="60000"/>
                </a:lnSpc>
                <a:spcBef>
                  <a:spcPct val="50000"/>
                </a:spcBef>
                <a:buClr>
                  <a:srgbClr val="1F3F5F"/>
                </a:buClr>
                <a:buFont typeface="Wingdings" pitchFamily="2" charset="2"/>
                <a:buChar char="ü"/>
              </a:pPr>
              <a:r>
                <a:rPr lang="zh-CN" altLang="en-US" sz="1400" b="1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卫津路校区逐步覆盖</a:t>
              </a:r>
              <a:endParaRPr lang="en-US" altLang="zh-CN" sz="1400" b="1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5372" name="Oval 2"/>
            <p:cNvSpPr>
              <a:spLocks noChangeArrowheads="1"/>
            </p:cNvSpPr>
            <p:nvPr/>
          </p:nvSpPr>
          <p:spPr bwMode="auto">
            <a:xfrm>
              <a:off x="2967038" y="2168525"/>
              <a:ext cx="3452812" cy="338613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ot"/>
              <a:bevel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zh-CN">
                <a:latin typeface="Arial" charset="0"/>
              </a:endParaRPr>
            </a:p>
          </p:txBody>
        </p:sp>
        <p:sp>
          <p:nvSpPr>
            <p:cNvPr id="15373" name="Oval 3"/>
            <p:cNvSpPr>
              <a:spLocks noChangeArrowheads="1"/>
            </p:cNvSpPr>
            <p:nvPr/>
          </p:nvSpPr>
          <p:spPr bwMode="auto">
            <a:xfrm>
              <a:off x="3157538" y="2347913"/>
              <a:ext cx="3046412" cy="3046412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ot"/>
              <a:bevel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zh-CN">
                <a:latin typeface="Arial" charset="0"/>
              </a:endParaRPr>
            </a:p>
          </p:txBody>
        </p:sp>
        <p:sp>
          <p:nvSpPr>
            <p:cNvPr id="15374" name="Oval 4"/>
            <p:cNvSpPr>
              <a:spLocks noChangeArrowheads="1"/>
            </p:cNvSpPr>
            <p:nvPr/>
          </p:nvSpPr>
          <p:spPr bwMode="auto">
            <a:xfrm>
              <a:off x="3346450" y="2633663"/>
              <a:ext cx="2593975" cy="2593975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ot"/>
              <a:bevel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zh-CN" altLang="zh-CN">
                <a:latin typeface="Arial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 rot="9044363">
              <a:off x="2684767" y="3766162"/>
              <a:ext cx="1633928" cy="1618005"/>
            </a:xfrm>
            <a:prstGeom prst="chevron">
              <a:avLst>
                <a:gd name="adj" fmla="val 28658"/>
              </a:avLst>
            </a:prstGeom>
            <a:solidFill>
              <a:srgbClr val="538CD5"/>
            </a:solidFill>
            <a:ln w="38100">
              <a:solidFill>
                <a:srgbClr val="FFFFFF"/>
              </a:solidFill>
              <a:bevel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zh-CN">
                <a:solidFill>
                  <a:srgbClr val="FFFFFF"/>
                </a:solidFill>
                <a:latin typeface="Arial" pitchFamily="34" charset="0"/>
                <a:ea typeface="宋体" charset="-122"/>
                <a:sym typeface="Arial" pitchFamily="34" charset="0"/>
              </a:endParaRPr>
            </a:p>
          </p:txBody>
        </p:sp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 rot="16200000">
              <a:off x="3799640" y="1852061"/>
              <a:ext cx="1633349" cy="1618578"/>
            </a:xfrm>
            <a:prstGeom prst="chevron">
              <a:avLst>
                <a:gd name="adj" fmla="val 28658"/>
              </a:avLst>
            </a:prstGeom>
            <a:solidFill>
              <a:srgbClr val="D9B311"/>
            </a:solidFill>
            <a:ln w="38100">
              <a:solidFill>
                <a:srgbClr val="FFFFFF"/>
              </a:solidFill>
              <a:bevel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zh-CN">
                <a:latin typeface="Arial" pitchFamily="34" charset="0"/>
                <a:ea typeface="宋体" charset="-122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 rot="1788254">
              <a:off x="4907114" y="3776392"/>
              <a:ext cx="1633928" cy="1619710"/>
            </a:xfrm>
            <a:prstGeom prst="chevron">
              <a:avLst>
                <a:gd name="adj" fmla="val 28658"/>
              </a:avLst>
            </a:prstGeom>
            <a:solidFill>
              <a:srgbClr val="D18D8B"/>
            </a:solidFill>
            <a:ln w="38100">
              <a:solidFill>
                <a:srgbClr val="FFFFFF"/>
              </a:solidFill>
              <a:bevel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zh-CN">
                <a:latin typeface="Arial" pitchFamily="34" charset="0"/>
                <a:ea typeface="宋体" charset="-122"/>
              </a:endParaRPr>
            </a:p>
          </p:txBody>
        </p:sp>
        <p:sp>
          <p:nvSpPr>
            <p:cNvPr id="20" name="Text Box 8"/>
            <p:cNvSpPr>
              <a:spLocks noChangeArrowheads="1"/>
            </p:cNvSpPr>
            <p:nvPr/>
          </p:nvSpPr>
          <p:spPr bwMode="auto">
            <a:xfrm>
              <a:off x="3806825" y="3496300"/>
              <a:ext cx="1619250" cy="8928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>
                <a:buFont typeface="Arial" pitchFamily="34" charset="0"/>
                <a:buNone/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effectLst>
                    <a:glow rad="101600">
                      <a:srgbClr val="FFC000">
                        <a:alpha val="6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三条</a:t>
              </a:r>
              <a:endParaRPr lang="en-US" altLang="zh-CN" sz="2400" b="1" dirty="0"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 algn="ctr">
                <a:buFont typeface="Arial" pitchFamily="34" charset="0"/>
                <a:buNone/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effectLst>
                    <a:glow rad="101600">
                      <a:srgbClr val="FFC000">
                        <a:alpha val="60000"/>
                      </a:srgbClr>
                    </a:glow>
                  </a:effectLst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主线</a:t>
              </a:r>
            </a:p>
          </p:txBody>
        </p:sp>
        <p:sp>
          <p:nvSpPr>
            <p:cNvPr id="15379" name="Rectangle 9"/>
            <p:cNvSpPr>
              <a:spLocks noChangeArrowheads="1"/>
            </p:cNvSpPr>
            <p:nvPr/>
          </p:nvSpPr>
          <p:spPr bwMode="auto">
            <a:xfrm>
              <a:off x="3722688" y="2409825"/>
              <a:ext cx="1782762" cy="42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 typeface="Arial" charset="0"/>
                <a:buNone/>
              </a:pPr>
              <a:r>
                <a:rPr lang="zh-CN" altLang="en-US" sz="2000" b="1">
                  <a:solidFill>
                    <a:srgbClr val="FFFBF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抓住契机</a:t>
              </a:r>
              <a:endParaRPr lang="en-US" altLang="zh-CN" sz="2000" b="1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5380" name="Rectangle 10"/>
            <p:cNvSpPr>
              <a:spLocks noChangeArrowheads="1"/>
            </p:cNvSpPr>
            <p:nvPr/>
          </p:nvSpPr>
          <p:spPr bwMode="auto">
            <a:xfrm>
              <a:off x="2882900" y="4421188"/>
              <a:ext cx="1012825" cy="40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 typeface="Arial" charset="0"/>
                <a:buNone/>
              </a:pPr>
              <a:endParaRPr lang="zh-CN" altLang="zh-CN" sz="2000" b="1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5381" name="Rectangle 11"/>
            <p:cNvSpPr>
              <a:spLocks noChangeArrowheads="1"/>
            </p:cNvSpPr>
            <p:nvPr/>
          </p:nvSpPr>
          <p:spPr bwMode="auto">
            <a:xfrm>
              <a:off x="5151570" y="4394250"/>
              <a:ext cx="1314450" cy="42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buFont typeface="Arial" charset="0"/>
                <a:buNone/>
              </a:pPr>
              <a:r>
                <a:rPr lang="zh-CN" altLang="en-US" sz="2000" b="1">
                  <a:solidFill>
                    <a:srgbClr val="FFFBF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创新机制</a:t>
              </a:r>
              <a:endParaRPr lang="en-US" altLang="zh-CN" sz="2000" b="1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15382" name="Line 30"/>
            <p:cNvSpPr>
              <a:spLocks noChangeShapeType="1"/>
            </p:cNvSpPr>
            <p:nvPr/>
          </p:nvSpPr>
          <p:spPr bwMode="auto">
            <a:xfrm>
              <a:off x="8964613" y="4005263"/>
              <a:ext cx="0" cy="1223962"/>
            </a:xfrm>
            <a:prstGeom prst="line">
              <a:avLst/>
            </a:prstGeom>
            <a:noFill/>
            <a:ln w="9525">
              <a:solidFill>
                <a:srgbClr val="A5A5A5"/>
              </a:solidFill>
              <a:prstDash val="sysDash"/>
              <a:miter lim="800000"/>
              <a:headEnd type="oval" w="med" len="med"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3" name="矩形 14"/>
            <p:cNvSpPr>
              <a:spLocks noChangeArrowheads="1"/>
            </p:cNvSpPr>
            <p:nvPr/>
          </p:nvSpPr>
          <p:spPr bwMode="auto">
            <a:xfrm>
              <a:off x="2808288" y="4437063"/>
              <a:ext cx="1300615" cy="429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buFont typeface="Arial" charset="0"/>
                <a:buNone/>
              </a:pPr>
              <a:r>
                <a:rPr lang="zh-CN" altLang="en-US" sz="2000" b="1">
                  <a:solidFill>
                    <a:srgbClr val="FFFBFC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全新模式</a:t>
              </a:r>
              <a:endParaRPr lang="en-US" altLang="zh-CN" sz="2000" b="1">
                <a:solidFill>
                  <a:srgbClr val="FFFBF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15363" name="标题 1"/>
          <p:cNvSpPr>
            <a:spLocks noGrp="1"/>
          </p:cNvSpPr>
          <p:nvPr>
            <p:ph type="title"/>
          </p:nvPr>
        </p:nvSpPr>
        <p:spPr bwMode="auto">
          <a:xfrm>
            <a:off x="214282" y="1142984"/>
            <a:ext cx="4000500" cy="1285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天津大学新校区</a:t>
            </a:r>
            <a:r>
              <a:rPr lang="en-US" altLang="zh-CN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/>
            </a:r>
            <a:br>
              <a:rPr lang="en-US" altLang="zh-CN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</a:br>
            <a:r>
              <a:rPr lang="zh-CN" altLang="en-US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后勤管理工作思路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home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643446"/>
            <a:ext cx="2460620" cy="639761"/>
          </a:xfrm>
          <a:prstGeom prst="rect">
            <a:avLst/>
          </a:prstGeom>
        </p:spPr>
      </p:pic>
      <p:pic>
        <p:nvPicPr>
          <p:cNvPr id="6" name="图片 5" descr="爱玛客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928934"/>
            <a:ext cx="2152650" cy="800100"/>
          </a:xfrm>
          <a:prstGeom prst="rect">
            <a:avLst/>
          </a:prstGeom>
        </p:spPr>
      </p:pic>
      <p:pic>
        <p:nvPicPr>
          <p:cNvPr id="7" name="图片 6" descr="兰州马氏天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4643446"/>
            <a:ext cx="2266943" cy="971547"/>
          </a:xfrm>
          <a:prstGeom prst="rect">
            <a:avLst/>
          </a:prstGeom>
        </p:spPr>
      </p:pic>
      <p:pic>
        <p:nvPicPr>
          <p:cNvPr id="9" name="图片 8" descr="苏大教服-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786058"/>
            <a:ext cx="2411033" cy="1071570"/>
          </a:xfrm>
          <a:prstGeom prst="rect">
            <a:avLst/>
          </a:prstGeom>
        </p:spPr>
      </p:pic>
      <p:pic>
        <p:nvPicPr>
          <p:cNvPr id="10" name="图片 9" descr="千喜鹤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4643446"/>
            <a:ext cx="1181246" cy="1397989"/>
          </a:xfrm>
          <a:prstGeom prst="rect">
            <a:avLst/>
          </a:prstGeom>
        </p:spPr>
      </p:pic>
      <p:pic>
        <p:nvPicPr>
          <p:cNvPr id="12" name="图片 11" descr="中快餐饮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4643446"/>
            <a:ext cx="1752600" cy="1143008"/>
          </a:xfrm>
          <a:prstGeom prst="rect">
            <a:avLst/>
          </a:prstGeom>
        </p:spPr>
      </p:pic>
      <p:pic>
        <p:nvPicPr>
          <p:cNvPr id="13" name="图片 12" descr="574e9258d109b3de85f1580fc8bf6c81800a4c0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3071810"/>
            <a:ext cx="2381250" cy="685800"/>
          </a:xfrm>
          <a:prstGeom prst="rect">
            <a:avLst/>
          </a:prstGeom>
        </p:spPr>
      </p:pic>
      <p:pic>
        <p:nvPicPr>
          <p:cNvPr id="14" name="图片 13" descr="海天量子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12" y="1357298"/>
            <a:ext cx="2142857" cy="809524"/>
          </a:xfrm>
          <a:prstGeom prst="rect">
            <a:avLst/>
          </a:prstGeom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 bwMode="auto">
          <a:xfrm>
            <a:off x="214282" y="1428736"/>
            <a:ext cx="5429288" cy="857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4000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服务外包 学校监管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57"/>
            <a:chExt cx="9144000" cy="6859957"/>
          </a:xfrm>
        </p:grpSpPr>
        <p:pic>
          <p:nvPicPr>
            <p:cNvPr id="32774" name="Picture 7" descr="C:\Documents and Settings\段志成\桌面\临时工作\两套天津大学ppt背景\D.461835300.26816\背景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57"/>
              <a:ext cx="9143507" cy="685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5" name="Picture 7" descr="C:\Documents and Settings\段志成\桌面\临时工作\两套天津大学ppt背景\D.461835300.26816\背景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499937" cy="150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Picture 7" descr="C:\Documents and Settings\段志成\桌面\临时工作\两套天津大学ppt背景\D.461835300.26816\背景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2066" y="0"/>
              <a:ext cx="4071934" cy="150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Rectangle 9"/>
          <p:cNvSpPr txBox="1">
            <a:spLocks noGrp="1" noChangeArrowheads="1"/>
          </p:cNvSpPr>
          <p:nvPr/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DBF581-9A82-4C5D-A210-C9EA2A17EFD4}" type="slidenum">
              <a:rPr lang="en-US" altLang="zh-CN" sz="2000" b="1">
                <a:solidFill>
                  <a:srgbClr val="333399"/>
                </a:solidFill>
                <a:latin typeface="黑体" pitchFamily="2" charset="-122"/>
                <a:ea typeface="黑体" pitchFamily="2" charset="-122"/>
              </a:rPr>
              <a:pPr algn="r"/>
              <a:t>13</a:t>
            </a:fld>
            <a:endParaRPr lang="en-US" altLang="zh-CN" sz="2000" b="1">
              <a:solidFill>
                <a:srgbClr val="333399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副标题 3"/>
          <p:cNvSpPr txBox="1">
            <a:spLocks/>
          </p:cNvSpPr>
          <p:nvPr/>
        </p:nvSpPr>
        <p:spPr bwMode="auto">
          <a:xfrm>
            <a:off x="2224088" y="2125663"/>
            <a:ext cx="4579937" cy="2743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endParaRPr lang="zh-CN" altLang="en-GB" sz="4400" b="1">
              <a:solidFill>
                <a:srgbClr val="1919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2773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1258888" y="2133600"/>
            <a:ext cx="6481762" cy="79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CC0000"/>
                </a:solidFill>
                <a:ea typeface="隶书" pitchFamily="49" charset="-122"/>
              </a:rPr>
              <a:t>汇报结束。谢谢！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 bwMode="auto">
          <a:xfrm>
            <a:off x="428625" y="785813"/>
            <a:ext cx="8229600" cy="857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后勤改革方向</a:t>
            </a:r>
            <a:r>
              <a:rPr lang="en-US" altLang="zh-CN" sz="400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——</a:t>
            </a:r>
            <a:r>
              <a:rPr lang="zh-CN" altLang="en-US" sz="400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社会化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 bwMode="auto">
          <a:xfrm>
            <a:off x="357188" y="1600200"/>
            <a:ext cx="8572500" cy="4757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高校后勤社会化的提出：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1985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中共中央关于教育体制改革的决定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中提出：高校后勤改革的方向是实行社会化。</a:t>
            </a:r>
            <a:endParaRPr lang="en-US" altLang="zh-CN" sz="20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教育部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1998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24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日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面向21世纪教育振兴行动计划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中也明确指出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加速学校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后勤工作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社会化改革，精简分流富余人员。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”“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争取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3-5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年内大部分地区实现高校后勤社会化。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”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1999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15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日第三次全国教育工作会议上，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朱镕基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总理又提出了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要把后勤从学校剥离出来，实行后勤服务社会化，鼓励社会力量为学校提供后勤服务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1999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altLang="en-US" sz="2000" b="1" smtClean="0">
                <a:latin typeface="楷体" pitchFamily="49" charset="-122"/>
                <a:ea typeface="楷体" pitchFamily="49" charset="-122"/>
              </a:rPr>
              <a:t>14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日，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关于进一步加快高等学校后勤社会化改革的意见</a:t>
            </a: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（教育部、国家计委、财政部、 建设部、人民银行、税务总局）</a:t>
            </a:r>
            <a:endParaRPr lang="en-US" altLang="zh-CN" sz="20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Arial" charset="0"/>
              <a:buNone/>
            </a:pPr>
            <a:r>
              <a:rPr lang="en-US" altLang="zh-CN" sz="2000" b="1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 b="1" smtClean="0">
                <a:latin typeface="楷体" pitchFamily="49" charset="-122"/>
                <a:ea typeface="楷体" pitchFamily="49" charset="-122"/>
              </a:rPr>
              <a:t>从此，后勤社会化成为高校后勤改革的方向和目标。</a:t>
            </a:r>
            <a:endParaRPr lang="en-US" altLang="zh-CN" sz="2000" b="1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 bwMode="auto">
          <a:xfrm>
            <a:off x="428625" y="785813"/>
            <a:ext cx="82296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后勤社会化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 bwMode="auto">
          <a:xfrm>
            <a:off x="285750" y="1500188"/>
            <a:ext cx="8501063" cy="4929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高校后勤社会化是指将高校后勤服务纳入</a:t>
            </a:r>
            <a:r>
              <a:rPr lang="en-US" altLang="en-US" sz="2000" b="1" dirty="0" err="1" smtClean="0">
                <a:latin typeface="楷体" pitchFamily="49" charset="-122"/>
                <a:ea typeface="楷体" pitchFamily="49" charset="-122"/>
              </a:rPr>
              <a:t>社会主义市场经济体制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，建立由政府引导、社会承担为主，适合高校办学需要的法人化、市场化后勤服务体系。这个含义包含四层意思：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一是高校后勤应当进市场，使市场而不是行政计划成为高校后勤资源配置的基础手段，使高校后勤服务体系纳入社会主义市场经济体制。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二是高校后勤社会化应由政府引导、社会承担为主。政府引导起</a:t>
            </a:r>
            <a:r>
              <a:rPr lang="en-US" altLang="en-US" sz="1800" b="1" dirty="0" err="1" smtClean="0">
                <a:latin typeface="楷体" pitchFamily="49" charset="-122"/>
                <a:ea typeface="楷体" pitchFamily="49" charset="-122"/>
              </a:rPr>
              <a:t>宏观调控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和扶持作用，社会承担主要是剥离学校办社会的职能，把高校后勤这一经济属性较强的行业回归社会，恢复其商品的属性和职能，从而为高等教育的发展甩开包袱。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三是社会化的高校后勤必需满足高校办学需要，这就是在具有第三产业</a:t>
            </a:r>
            <a:r>
              <a:rPr lang="en-US" altLang="en-US" sz="18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服务</a:t>
            </a:r>
            <a:r>
              <a:rPr lang="en-US" altLang="en-US" sz="18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的本质职能的同时，必须将</a:t>
            </a:r>
            <a:r>
              <a:rPr lang="en-US" altLang="en-US" sz="18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育人</a:t>
            </a:r>
            <a:r>
              <a:rPr lang="en-US" altLang="en-US" sz="18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纳入它的本质职能之中，否则高校后勤就失去了其存在的价值。</a:t>
            </a:r>
            <a:endParaRPr lang="en-US" altLang="zh-CN" sz="1800" b="1" dirty="0" smtClean="0">
              <a:latin typeface="楷体" pitchFamily="49" charset="-122"/>
              <a:ea typeface="楷体" pitchFamily="49" charset="-122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1800" b="1" dirty="0" smtClean="0">
                <a:latin typeface="楷体" pitchFamily="49" charset="-122"/>
                <a:ea typeface="楷体" pitchFamily="49" charset="-122"/>
              </a:rPr>
              <a:t>四是社会化、市场化的高校后勤的组织形式是企业法人化。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 bwMode="auto">
          <a:xfrm>
            <a:off x="428625" y="785813"/>
            <a:ext cx="822960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后勤改革成就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 bwMode="auto">
          <a:xfrm>
            <a:off x="357188" y="1500188"/>
            <a:ext cx="8501062" cy="4929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师生获得优质后勤服务。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引进企业逼迫高校自办后勤按市场规律经营；自办促进引进企业将</a:t>
            </a:r>
            <a:r>
              <a:rPr lang="en-US" altLang="en-US" sz="2000" b="1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育人</a:t>
            </a:r>
            <a:r>
              <a:rPr lang="en-US" altLang="en-US" sz="2000" b="1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纳入它的根本职能之中。在市场机制的作用下，引进企业与自办后勤互相竞争、互相学习、取长补短、共同进步，学校师生获得优质后勤服务。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推动高校后勤管理体制机制改革。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引进社会服务企业的现代企业制度、管理模式、激励机制，对高校后勤是一个强烈冲击，高校必须按照市场规律管理后勤服务企业。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吸引社会资源投资高校后勤。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高校后勤巨大的市场，“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BOT”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、“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BT”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模式获得普遍认可，为高校事业可持续发展提供了强有力的保障。</a:t>
            </a: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一批高校后勤企业成功转型，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成为“独立核算、自主经营、自负盈亏、自我发展”的企业法人。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学校管理者成为师生的代言人，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而非对立面。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缓解高校后勤用工困难和用工风险。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 bwMode="auto">
          <a:xfrm>
            <a:off x="357158" y="1714488"/>
            <a:ext cx="5857916" cy="457203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2000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年成立后勤服务集团（非独立法人）。业务范围：教学楼、学生宿舍、浴室、洗衣房、家属区、零碎修、食堂、电站、自来水、燃气、绿化、环卫、商贸、车队、招待所、供暖、电话、卫生院、幼儿园。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总务处负责学校设施大修，对后勤服务的监督考核，以及计划生育、红十字会、爱卫会等工作。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2012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年学校为整合资源，推动后勤体制改革，将总务处和后勤集团合并成立了后勤保障部，并成立后勤保障部党委。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267" name="标题 1"/>
          <p:cNvSpPr>
            <a:spLocks noGrp="1"/>
          </p:cNvSpPr>
          <p:nvPr>
            <p:ph type="title"/>
          </p:nvPr>
        </p:nvSpPr>
        <p:spPr bwMode="auto">
          <a:xfrm>
            <a:off x="428596" y="928670"/>
            <a:ext cx="5429288" cy="785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天津大学后勤保障部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 l="13689" t="1323" r="12430" b="-1323"/>
          <a:stretch>
            <a:fillRect/>
          </a:stretch>
        </p:blipFill>
        <p:spPr bwMode="auto">
          <a:xfrm>
            <a:off x="6286512" y="2285992"/>
            <a:ext cx="2551343" cy="342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 bwMode="auto">
          <a:xfrm>
            <a:off x="3286116" y="1785926"/>
            <a:ext cx="5500726" cy="46434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后勤保障部有员工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1200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余人，其中校编员工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170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余人。承担物业管理（不含宿舍）、膳食管理、能源管理（含零碎修）、环境管理、修缮管理、商贸管理，以及计划生育、红十字会、爱卫会等工作。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卫津路校区占地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1200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亩，建筑面积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98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万平方米，各类学生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2.9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万人，教职员工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5500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人（含非固定编制）。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实行财务独立核算。日常运行经费来源主要是学校预算内的后勤经费，占总收入的 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85%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；服务创收占 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15%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</a:pPr>
            <a:endParaRPr lang="zh-CN" altLang="en-US" sz="2000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267" name="标题 1"/>
          <p:cNvSpPr>
            <a:spLocks noGrp="1"/>
          </p:cNvSpPr>
          <p:nvPr>
            <p:ph type="title"/>
          </p:nvPr>
        </p:nvSpPr>
        <p:spPr bwMode="auto">
          <a:xfrm>
            <a:off x="428596" y="928670"/>
            <a:ext cx="5429288" cy="785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天津大学后勤保障部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 l="8311" r="10867"/>
          <a:stretch>
            <a:fillRect/>
          </a:stretch>
        </p:blipFill>
        <p:spPr bwMode="auto">
          <a:xfrm>
            <a:off x="357158" y="3429000"/>
            <a:ext cx="2928958" cy="264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428992" y="2000240"/>
            <a:ext cx="2071702" cy="357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部党政办公室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428992" y="2500306"/>
            <a:ext cx="2071702" cy="357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部财务科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428992" y="3000372"/>
            <a:ext cx="2071702" cy="357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部人事科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428992" y="3500438"/>
            <a:ext cx="2071702" cy="357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计划生育办公室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28662" y="2000240"/>
            <a:ext cx="2000264" cy="500066"/>
          </a:xfrm>
          <a:prstGeom prst="roundRect">
            <a:avLst/>
          </a:prstGeom>
          <a:solidFill>
            <a:srgbClr val="B0C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物业管理中心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28662" y="2500306"/>
            <a:ext cx="2000264" cy="500066"/>
          </a:xfrm>
          <a:prstGeom prst="roundRect">
            <a:avLst/>
          </a:prstGeom>
          <a:solidFill>
            <a:srgbClr val="B0C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膳食管理中心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928662" y="3000372"/>
            <a:ext cx="2000264" cy="500066"/>
          </a:xfrm>
          <a:prstGeom prst="roundRect">
            <a:avLst/>
          </a:prstGeom>
          <a:solidFill>
            <a:srgbClr val="B0C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环境管理中心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28662" y="3500438"/>
            <a:ext cx="2000264" cy="500066"/>
          </a:xfrm>
          <a:prstGeom prst="roundRect">
            <a:avLst/>
          </a:prstGeom>
          <a:solidFill>
            <a:srgbClr val="B0C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能源管理中心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28662" y="4000504"/>
            <a:ext cx="2000264" cy="500066"/>
          </a:xfrm>
          <a:prstGeom prst="roundRect">
            <a:avLst/>
          </a:prstGeom>
          <a:solidFill>
            <a:srgbClr val="B0C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修缮管理中心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28662" y="4500570"/>
            <a:ext cx="2000264" cy="500066"/>
          </a:xfrm>
          <a:prstGeom prst="roundRect">
            <a:avLst/>
          </a:prstGeom>
          <a:solidFill>
            <a:srgbClr val="B0C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商贸管理中心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857884" y="2000240"/>
            <a:ext cx="2286016" cy="5000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物业管理办公室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857884" y="3286124"/>
            <a:ext cx="2286016" cy="5000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能源管理办公室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857884" y="2643182"/>
            <a:ext cx="2286016" cy="5000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膳食管理办公室</a:t>
            </a:r>
            <a:endParaRPr lang="zh-CN" altLang="en-US" sz="20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72074"/>
            <a:ext cx="2857520" cy="166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 descr="主楼鸟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5072074"/>
            <a:ext cx="2714644" cy="1694713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1438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天津大学后勤保障部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85725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天津大学后勤保障部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571612"/>
            <a:ext cx="8286808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稳定队伍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保持现有校编后勤职工的岗位稳定、待遇稳定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服务外包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引进社会优质服务企业，学校获得一流后勤服务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学校监管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招标引进、日常监督、定期考核、退出机制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提升质量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增加后勤投入，提高服务质量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确保安全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确保食品安全、消防安全，合法用工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清正廉洁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把好关口：“采购”、“工程”、“财务”、“企业”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/>
          <p:cNvSpPr>
            <a:spLocks noGrp="1"/>
          </p:cNvSpPr>
          <p:nvPr>
            <p:ph idx="1"/>
          </p:nvPr>
        </p:nvSpPr>
        <p:spPr bwMode="auto">
          <a:xfrm>
            <a:off x="428625" y="1714500"/>
            <a:ext cx="2857500" cy="3714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占地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3750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亩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建筑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90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万平方米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月交付使用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机械、化工、建工、材料、环境、软件、计算机、理学等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个学院</a:t>
            </a:r>
          </a:p>
        </p:txBody>
      </p:sp>
      <p:pic>
        <p:nvPicPr>
          <p:cNvPr id="13315" name="Picture 2" descr="G:\历年照片\2013\李国顺--新校区\新校区\新校区规划鸟瞰图（小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785938"/>
            <a:ext cx="56261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标题 1"/>
          <p:cNvSpPr>
            <a:spLocks noGrp="1"/>
          </p:cNvSpPr>
          <p:nvPr>
            <p:ph type="title"/>
          </p:nvPr>
        </p:nvSpPr>
        <p:spPr bwMode="auto">
          <a:xfrm>
            <a:off x="285750" y="928688"/>
            <a:ext cx="8429625" cy="785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天津大学北洋园校区</a:t>
            </a:r>
          </a:p>
        </p:txBody>
      </p:sp>
      <p:sp>
        <p:nvSpPr>
          <p:cNvPr id="13317" name="内容占位符 2"/>
          <p:cNvSpPr>
            <a:spLocks noGrp="1"/>
          </p:cNvSpPr>
          <p:nvPr>
            <p:ph idx="1"/>
          </p:nvPr>
        </p:nvSpPr>
        <p:spPr bwMode="auto">
          <a:xfrm>
            <a:off x="357188" y="5500688"/>
            <a:ext cx="8501062" cy="1000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北洋园校区为主校区，行政管理机关主体设在北洋园校区。后勤保障部兼顾两个校区的后勤管理工作。</a:t>
            </a:r>
            <a:endParaRPr lang="en-US" altLang="zh-CN" sz="20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1177</Words>
  <Application>Microsoft Office PowerPoint</Application>
  <PresentationFormat>全屏显示(4:3)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2_自定义设计方案</vt:lpstr>
      <vt:lpstr>后勤大部制与 深化后勤社会化改革</vt:lpstr>
      <vt:lpstr>后勤改革方向——社会化</vt:lpstr>
      <vt:lpstr>后勤社会化</vt:lpstr>
      <vt:lpstr>后勤改革成就</vt:lpstr>
      <vt:lpstr>天津大学后勤保障部</vt:lpstr>
      <vt:lpstr>天津大学后勤保障部</vt:lpstr>
      <vt:lpstr>天津大学后勤保障部</vt:lpstr>
      <vt:lpstr>天津大学后勤保障部</vt:lpstr>
      <vt:lpstr>天津大学北洋园校区</vt:lpstr>
      <vt:lpstr>新校区规划思路与理念</vt:lpstr>
      <vt:lpstr>天津大学新校区 后勤管理工作思路</vt:lpstr>
      <vt:lpstr>服务外包 学校监管</vt:lpstr>
      <vt:lpstr>汇报结束。谢谢！</vt:lpstr>
    </vt:vector>
  </TitlesOfParts>
  <Company>Origraph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hq</cp:lastModifiedBy>
  <cp:revision>271</cp:revision>
  <dcterms:created xsi:type="dcterms:W3CDTF">2011-04-21T06:12:01Z</dcterms:created>
  <dcterms:modified xsi:type="dcterms:W3CDTF">2015-07-29T02:28:48Z</dcterms:modified>
</cp:coreProperties>
</file>